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72"/>
  </p:notesMasterIdLst>
  <p:handoutMasterIdLst>
    <p:handoutMasterId r:id="rId173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918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919" r:id="rId53"/>
    <p:sldId id="2147479754" r:id="rId54"/>
    <p:sldId id="2147479835" r:id="rId55"/>
    <p:sldId id="2147479838" r:id="rId56"/>
    <p:sldId id="2147479836" r:id="rId57"/>
    <p:sldId id="2147479839" r:id="rId58"/>
    <p:sldId id="2147479837" r:id="rId59"/>
    <p:sldId id="2147479856" r:id="rId60"/>
    <p:sldId id="2147479823" r:id="rId61"/>
    <p:sldId id="2147479834" r:id="rId62"/>
    <p:sldId id="2147479797" r:id="rId63"/>
    <p:sldId id="2147479840" r:id="rId64"/>
    <p:sldId id="2147479798" r:id="rId65"/>
    <p:sldId id="2147479819" r:id="rId66"/>
    <p:sldId id="2147479842" r:id="rId67"/>
    <p:sldId id="2147479843" r:id="rId68"/>
    <p:sldId id="2147479841" r:id="rId69"/>
    <p:sldId id="2147479852" r:id="rId70"/>
    <p:sldId id="2147479853" r:id="rId71"/>
    <p:sldId id="2147479854" r:id="rId72"/>
    <p:sldId id="2147479871" r:id="rId73"/>
    <p:sldId id="2147479803" r:id="rId74"/>
    <p:sldId id="2147479799" r:id="rId75"/>
    <p:sldId id="2147479858" r:id="rId76"/>
    <p:sldId id="2147479859" r:id="rId77"/>
    <p:sldId id="2147479857" r:id="rId78"/>
    <p:sldId id="2147479860" r:id="rId79"/>
    <p:sldId id="2147479861" r:id="rId80"/>
    <p:sldId id="2147479870" r:id="rId81"/>
    <p:sldId id="2147479915" r:id="rId82"/>
    <p:sldId id="2147479916" r:id="rId83"/>
    <p:sldId id="2147479824" r:id="rId84"/>
    <p:sldId id="2147479845" r:id="rId85"/>
    <p:sldId id="2147479846" r:id="rId86"/>
    <p:sldId id="2147479847" r:id="rId87"/>
    <p:sldId id="4626" r:id="rId88"/>
    <p:sldId id="2147479848" r:id="rId89"/>
    <p:sldId id="2147479692" r:id="rId90"/>
    <p:sldId id="2147479771" r:id="rId91"/>
    <p:sldId id="2147479753" r:id="rId92"/>
    <p:sldId id="2147479849" r:id="rId93"/>
    <p:sldId id="2147479758" r:id="rId94"/>
    <p:sldId id="2147479766" r:id="rId95"/>
    <p:sldId id="2147479821" r:id="rId96"/>
    <p:sldId id="2147479757" r:id="rId97"/>
    <p:sldId id="2147479694" r:id="rId98"/>
    <p:sldId id="2147479759" r:id="rId99"/>
    <p:sldId id="2147479693" r:id="rId100"/>
    <p:sldId id="2147479850" r:id="rId101"/>
    <p:sldId id="2147479851" r:id="rId102"/>
    <p:sldId id="2147479695" r:id="rId103"/>
    <p:sldId id="2147479872" r:id="rId104"/>
    <p:sldId id="2147479825" r:id="rId105"/>
    <p:sldId id="2147479873" r:id="rId106"/>
    <p:sldId id="2147479864" r:id="rId107"/>
    <p:sldId id="2147479773" r:id="rId108"/>
    <p:sldId id="2147479772" r:id="rId109"/>
    <p:sldId id="2147479816" r:id="rId110"/>
    <p:sldId id="2147479774" r:id="rId111"/>
    <p:sldId id="2147479866" r:id="rId112"/>
    <p:sldId id="2147479865" r:id="rId113"/>
    <p:sldId id="2147479868" r:id="rId114"/>
    <p:sldId id="2147479867" r:id="rId115"/>
    <p:sldId id="2147479817" r:id="rId116"/>
    <p:sldId id="2147479818" r:id="rId117"/>
    <p:sldId id="2147479869" r:id="rId118"/>
    <p:sldId id="2147479826" r:id="rId119"/>
    <p:sldId id="2147479874" r:id="rId120"/>
    <p:sldId id="2147479878" r:id="rId121"/>
    <p:sldId id="2147479880" r:id="rId122"/>
    <p:sldId id="2147479879" r:id="rId123"/>
    <p:sldId id="2147479881" r:id="rId124"/>
    <p:sldId id="2147479814" r:id="rId125"/>
    <p:sldId id="2147479877" r:id="rId126"/>
    <p:sldId id="2147479882" r:id="rId127"/>
    <p:sldId id="2147479810" r:id="rId128"/>
    <p:sldId id="2147479811" r:id="rId129"/>
    <p:sldId id="2147479812" r:id="rId130"/>
    <p:sldId id="2147479883" r:id="rId131"/>
    <p:sldId id="2147479884" r:id="rId132"/>
    <p:sldId id="2147479827" r:id="rId133"/>
    <p:sldId id="2147479875" r:id="rId134"/>
    <p:sldId id="2147479887" r:id="rId135"/>
    <p:sldId id="2147479888" r:id="rId136"/>
    <p:sldId id="2147479891" r:id="rId137"/>
    <p:sldId id="2147479895" r:id="rId138"/>
    <p:sldId id="2147479896" r:id="rId139"/>
    <p:sldId id="2147479889" r:id="rId140"/>
    <p:sldId id="2147479898" r:id="rId141"/>
    <p:sldId id="2147479900" r:id="rId142"/>
    <p:sldId id="2147479901" r:id="rId143"/>
    <p:sldId id="2147479885" r:id="rId144"/>
    <p:sldId id="2147479890" r:id="rId145"/>
    <p:sldId id="2147479892" r:id="rId146"/>
    <p:sldId id="2147479911" r:id="rId147"/>
    <p:sldId id="2147479893" r:id="rId148"/>
    <p:sldId id="2147479912" r:id="rId149"/>
    <p:sldId id="2147479913" r:id="rId150"/>
    <p:sldId id="2147479894" r:id="rId151"/>
    <p:sldId id="2147479886" r:id="rId152"/>
    <p:sldId id="2147479914" r:id="rId153"/>
    <p:sldId id="2147479828" r:id="rId154"/>
    <p:sldId id="2147479876" r:id="rId155"/>
    <p:sldId id="2147479910" r:id="rId156"/>
    <p:sldId id="2147479902" r:id="rId157"/>
    <p:sldId id="2147479903" r:id="rId158"/>
    <p:sldId id="2147479908" r:id="rId159"/>
    <p:sldId id="2147479904" r:id="rId160"/>
    <p:sldId id="2147479906" r:id="rId161"/>
    <p:sldId id="2147479917" r:id="rId162"/>
    <p:sldId id="2147479909" r:id="rId163"/>
    <p:sldId id="2147479920" r:id="rId164"/>
    <p:sldId id="2147479829" r:id="rId165"/>
    <p:sldId id="2147479777" r:id="rId166"/>
    <p:sldId id="2147479778" r:id="rId167"/>
    <p:sldId id="2147479779" r:id="rId168"/>
    <p:sldId id="2147479780" r:id="rId169"/>
    <p:sldId id="2147479783" r:id="rId170"/>
    <p:sldId id="2147479784" r:id="rId17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75" d="100"/>
          <a:sy n="75" d="100"/>
        </p:scale>
        <p:origin x="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341"/>
    </p:cViewPr>
  </p:sorterViewPr>
  <p:notesViewPr>
    <p:cSldViewPr snapToGrid="0">
      <p:cViewPr>
        <p:scale>
          <a:sx n="1" d="2"/>
          <a:sy n="1" d="2"/>
        </p:scale>
        <p:origin x="3456" y="3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heme" Target="theme/theme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commentAuthors" Target="commentAuthors.xml"/><Relationship Id="rId179" Type="http://schemas.microsoft.com/office/2018/10/relationships/authors" Target="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Fabric Conference Workshop - Draft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3/25/2024 6:59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3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5.png"/><Relationship Id="rId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56.png"/><Relationship Id="rId7" Type="http://schemas.openxmlformats.org/officeDocument/2006/relationships/image" Target="../media/image1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56.png"/><Relationship Id="rId7" Type="http://schemas.openxmlformats.org/officeDocument/2006/relationships/image" Target="../media/image1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23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hyperlink" Target="mailto:Ted.Pattison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Slides" TargetMode="External"/><Relationship Id="rId2" Type="http://schemas.openxmlformats.org/officeDocument/2006/relationships/hyperlink" Target="https://aka.ms/FabConWork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FabConWorkshopDownload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ka.ms/FabConWorkshopDownload" TargetMode="External"/><Relationship Id="rId5" Type="http://schemas.openxmlformats.org/officeDocument/2006/relationships/hyperlink" Target="https://aka.ms/FabConWorkshopSlides" TargetMode="External"/><Relationship Id="rId4" Type="http://schemas.openxmlformats.org/officeDocument/2006/relationships/hyperlink" Target="https://aka.ms/FabConWorksho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2.sv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9.svg"/><Relationship Id="rId10" Type="http://schemas.openxmlformats.org/officeDocument/2006/relationships/image" Target="../media/image127.svg"/><Relationship Id="rId4" Type="http://schemas.openxmlformats.org/officeDocument/2006/relationships/image" Target="../media/image8.png"/><Relationship Id="rId9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2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29.png"/><Relationship Id="rId7" Type="http://schemas.openxmlformats.org/officeDocument/2006/relationships/image" Target="../media/image121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4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Table Schema for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to access SQL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CFB50-8E46-84AF-A788-AF3FA5D8F419}"/>
              </a:ext>
            </a:extLst>
          </p:cNvPr>
          <p:cNvGrpSpPr/>
          <p:nvPr/>
        </p:nvGrpSpPr>
        <p:grpSpPr>
          <a:xfrm>
            <a:off x="8714132" y="2437393"/>
            <a:ext cx="3523421" cy="1748516"/>
            <a:chOff x="8714132" y="2437393"/>
            <a:chExt cx="3523421" cy="1748516"/>
          </a:xfrm>
        </p:grpSpPr>
        <p:sp>
          <p:nvSpPr>
            <p:cNvPr id="2" name="Arrow: Up 1">
              <a:extLst>
                <a:ext uri="{FF2B5EF4-FFF2-40B4-BE49-F238E27FC236}">
                  <a16:creationId xmlns:a16="http://schemas.microsoft.com/office/drawing/2014/main" id="{A8B54BD3-B500-2DA8-B9D3-E32677FDAFED}"/>
                </a:ext>
              </a:extLst>
            </p:cNvPr>
            <p:cNvSpPr/>
            <p:nvPr/>
          </p:nvSpPr>
          <p:spPr bwMode="auto">
            <a:xfrm>
              <a:off x="10267121" y="2437393"/>
              <a:ext cx="417444" cy="795131"/>
            </a:xfrm>
            <a:prstGeom prst="up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E6B4C3-8559-1B09-2C7D-6D51DB82573E}"/>
                </a:ext>
              </a:extLst>
            </p:cNvPr>
            <p:cNvSpPr/>
            <p:nvPr/>
          </p:nvSpPr>
          <p:spPr bwMode="auto">
            <a:xfrm>
              <a:off x="8714132" y="2875345"/>
              <a:ext cx="3523421" cy="13105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really funky. You must pass two forward slashes instead of one slash</a:t>
              </a:r>
            </a:p>
            <a:p>
              <a:pPr marL="285750" indent="-28575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Passing </a:t>
              </a: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//.default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works</a:t>
              </a:r>
            </a:p>
            <a:p>
              <a:pPr marL="285750" indent="-28575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Passing </a:t>
              </a: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/.default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does not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994385" cy="37387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5E99D6-1DBF-77CD-1051-AA2737434109}"/>
              </a:ext>
            </a:extLst>
          </p:cNvPr>
          <p:cNvGrpSpPr/>
          <p:nvPr/>
        </p:nvGrpSpPr>
        <p:grpSpPr>
          <a:xfrm>
            <a:off x="1076873" y="3288448"/>
            <a:ext cx="9786597" cy="759921"/>
            <a:chOff x="1076873" y="3288448"/>
            <a:chExt cx="9786597" cy="75992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76873" y="3288448"/>
              <a:ext cx="9786597" cy="759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7F5B8A-3128-0F70-FE25-7ECA8BD70E9C}"/>
                </a:ext>
              </a:extLst>
            </p:cNvPr>
            <p:cNvGrpSpPr/>
            <p:nvPr/>
          </p:nvGrpSpPr>
          <p:grpSpPr>
            <a:xfrm>
              <a:off x="1267477" y="3611180"/>
              <a:ext cx="4487280" cy="253139"/>
              <a:chOff x="1267477" y="3611180"/>
              <a:chExt cx="5679248" cy="29078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EE5384-FEFF-E433-68C4-773D32CA7D4B}"/>
                  </a:ext>
                </a:extLst>
              </p:cNvPr>
              <p:cNvSpPr/>
              <p:nvPr/>
            </p:nvSpPr>
            <p:spPr bwMode="auto">
              <a:xfrm>
                <a:off x="1267477" y="3611180"/>
                <a:ext cx="1623100" cy="28443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Capacity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CA60197-3F56-902D-4ACF-C4CF9D8E92D8}"/>
                  </a:ext>
                </a:extLst>
              </p:cNvPr>
              <p:cNvSpPr/>
              <p:nvPr/>
            </p:nvSpPr>
            <p:spPr bwMode="auto">
              <a:xfrm>
                <a:off x="3291638" y="3611180"/>
                <a:ext cx="1623100" cy="28443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Workspace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AEF361C-5734-5585-EE36-05FEF47EBA24}"/>
                  </a:ext>
                </a:extLst>
              </p:cNvPr>
              <p:cNvSpPr/>
              <p:nvPr/>
            </p:nvSpPr>
            <p:spPr bwMode="auto">
              <a:xfrm>
                <a:off x="5323625" y="3617528"/>
                <a:ext cx="1623100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Connection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168998" y="3178872"/>
            <a:ext cx="1109914" cy="1364111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A840A6-974C-5F0E-02D6-93E94AF75AD4}"/>
              </a:ext>
            </a:extLst>
          </p:cNvPr>
          <p:cNvGrpSpPr/>
          <p:nvPr/>
        </p:nvGrpSpPr>
        <p:grpSpPr>
          <a:xfrm>
            <a:off x="1076873" y="4107306"/>
            <a:ext cx="9786597" cy="2721212"/>
            <a:chOff x="1076873" y="4107306"/>
            <a:chExt cx="9786597" cy="27212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76873" y="4107306"/>
              <a:ext cx="9786597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176804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281494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281494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281494" y="5470972"/>
              <a:ext cx="1301419" cy="284434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2799797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2904487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2904487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2904487" y="5470972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2918696" y="6333687"/>
              <a:ext cx="1301419" cy="284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E48665-5392-4905-C528-8F6697498431}"/>
                </a:ext>
              </a:extLst>
            </p:cNvPr>
            <p:cNvGrpSpPr/>
            <p:nvPr/>
          </p:nvGrpSpPr>
          <p:grpSpPr>
            <a:xfrm>
              <a:off x="6058331" y="4402521"/>
              <a:ext cx="1518303" cy="2313260"/>
              <a:chOff x="7655404" y="4402518"/>
              <a:chExt cx="1518303" cy="231326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E800C5-B762-F29C-2DA2-8922779C08F4}"/>
                  </a:ext>
                </a:extLst>
              </p:cNvPr>
              <p:cNvSpPr/>
              <p:nvPr/>
            </p:nvSpPr>
            <p:spPr bwMode="auto">
              <a:xfrm>
                <a:off x="7655404" y="4402518"/>
                <a:ext cx="1518303" cy="231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Data Factory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90D1102-A42F-6AD6-26B3-B083360C9CE2}"/>
                  </a:ext>
                </a:extLst>
              </p:cNvPr>
              <p:cNvSpPr/>
              <p:nvPr/>
            </p:nvSpPr>
            <p:spPr bwMode="auto">
              <a:xfrm>
                <a:off x="7760094" y="4659477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DataPipeline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9E045-09B5-E4CE-7305-AA1861F7423B}"/>
                  </a:ext>
                </a:extLst>
              </p:cNvPr>
              <p:cNvSpPr/>
              <p:nvPr/>
            </p:nvSpPr>
            <p:spPr bwMode="auto">
              <a:xfrm>
                <a:off x="7760094" y="5065225"/>
                <a:ext cx="1301419" cy="2844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Dataflow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4429064" y="4408867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4533755" y="46658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4530291" y="506534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DDFAFA-ED21-7D70-7331-00AE423CECBD}"/>
                </a:ext>
              </a:extLst>
            </p:cNvPr>
            <p:cNvGrpSpPr/>
            <p:nvPr/>
          </p:nvGrpSpPr>
          <p:grpSpPr>
            <a:xfrm>
              <a:off x="7678685" y="4402518"/>
              <a:ext cx="1518303" cy="2319609"/>
              <a:chOff x="6048670" y="4402518"/>
              <a:chExt cx="1518303" cy="231960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D20D58-2F55-24D0-7670-4D6DDDB18D36}"/>
                  </a:ext>
                </a:extLst>
              </p:cNvPr>
              <p:cNvSpPr/>
              <p:nvPr/>
            </p:nvSpPr>
            <p:spPr bwMode="auto">
              <a:xfrm>
                <a:off x="6048670" y="4402518"/>
                <a:ext cx="1518303" cy="23196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Real-time Analytics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8038E3-824A-6F24-0345-4BCFC3220100}"/>
                  </a:ext>
                </a:extLst>
              </p:cNvPr>
              <p:cNvSpPr/>
              <p:nvPr/>
            </p:nvSpPr>
            <p:spPr bwMode="auto">
              <a:xfrm>
                <a:off x="6153360" y="5047101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KQLDatabase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6D2E059-A091-B363-5B11-5D0A808B485A}"/>
                  </a:ext>
                </a:extLst>
              </p:cNvPr>
              <p:cNvSpPr/>
              <p:nvPr/>
            </p:nvSpPr>
            <p:spPr bwMode="auto">
              <a:xfrm>
                <a:off x="6153360" y="5452849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KQLDataConnection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BC4D13-21EF-48EE-6B37-66030F35F826}"/>
                  </a:ext>
                </a:extLst>
              </p:cNvPr>
              <p:cNvSpPr/>
              <p:nvPr/>
            </p:nvSpPr>
            <p:spPr bwMode="auto">
              <a:xfrm>
                <a:off x="6153360" y="5858596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KQLQueryset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A0D0B5E-410E-D73F-A902-3F9B2283CF23}"/>
                  </a:ext>
                </a:extLst>
              </p:cNvPr>
              <p:cNvSpPr/>
              <p:nvPr/>
            </p:nvSpPr>
            <p:spPr bwMode="auto">
              <a:xfrm>
                <a:off x="6153360" y="6264344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Eventstream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2915019" y="589314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3862D4-6F85-EC3F-BA39-3B8681C097BC}"/>
                </a:ext>
              </a:extLst>
            </p:cNvPr>
            <p:cNvSpPr/>
            <p:nvPr/>
          </p:nvSpPr>
          <p:spPr bwMode="auto">
            <a:xfrm>
              <a:off x="9258917" y="4395894"/>
              <a:ext cx="1518303" cy="2313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5121F4-9E17-C0CD-99D4-F384F7F9AE3C}"/>
                </a:ext>
              </a:extLst>
            </p:cNvPr>
            <p:cNvSpPr/>
            <p:nvPr/>
          </p:nvSpPr>
          <p:spPr bwMode="auto">
            <a:xfrm>
              <a:off x="9363607" y="465285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4D1C5D-E0D1-FE5A-936C-9A2A881E80F3}"/>
                </a:ext>
              </a:extLst>
            </p:cNvPr>
            <p:cNvSpPr/>
            <p:nvPr/>
          </p:nvSpPr>
          <p:spPr bwMode="auto">
            <a:xfrm>
              <a:off x="9363607" y="5058601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05D88FF-4AEA-440B-78FF-BD4DBADC906E}"/>
              </a:ext>
            </a:extLst>
          </p:cNvPr>
          <p:cNvSpPr/>
          <p:nvPr/>
        </p:nvSpPr>
        <p:spPr bwMode="auto">
          <a:xfrm>
            <a:off x="7796629" y="4662785"/>
            <a:ext cx="1301419" cy="284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 err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14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OLTP schema into star schema</a:t>
            </a:r>
          </a:p>
          <a:p>
            <a:pPr lvl="1"/>
            <a:r>
              <a:rPr lang="en-US" dirty="0"/>
              <a:t>SQL logic used to build calendar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83892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309760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90423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17829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a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ADLS Gen2 API documentation does not cover any details specific to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for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9" y="2886214"/>
            <a:ext cx="3725242" cy="37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class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OneLakeTokenCredential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for OneLake access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332229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source such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Inspecting JSON allow you to reverse engineer shortcuts created by hand</a:t>
            </a:r>
          </a:p>
          <a:p>
            <a:pPr lvl="1"/>
            <a:r>
              <a:rPr lang="en-US" dirty="0"/>
              <a:t>You can also capture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from connections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7" y="2579728"/>
            <a:ext cx="4183516" cy="2837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Shortcut Create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Shortcut</a:t>
            </a:r>
            <a:r>
              <a:rPr lang="en-US" dirty="0"/>
              <a:t> API</a:t>
            </a:r>
          </a:p>
          <a:p>
            <a:pPr lvl="1"/>
            <a:r>
              <a:rPr lang="en-US" b="1" dirty="0"/>
              <a:t>POST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60" y="2101619"/>
            <a:ext cx="11225827" cy="1395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705104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057BA5-FBDF-48AE-0D30-50AAF7AB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013" y="1966931"/>
            <a:ext cx="3728637" cy="1265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88B7-598D-769D-85DD-55213533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59" y="2012299"/>
            <a:ext cx="3671739" cy="1257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shortcuts to tables from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the table shortcuts as if they were native tables in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C2F6F-93E3-267A-0CF9-3D92784F4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03" y="2201014"/>
            <a:ext cx="3330589" cy="1133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0986"/>
          </a:xfrm>
        </p:spPr>
        <p:txBody>
          <a:bodyPr/>
          <a:lstStyle/>
          <a:p>
            <a:r>
              <a:rPr lang="en-US" dirty="0"/>
              <a:t>Fabric Data Factory provides two types of workspace items used to process ETL</a:t>
            </a:r>
          </a:p>
          <a:p>
            <a:pPr lvl="1"/>
            <a:r>
              <a:rPr lang="en-US" dirty="0"/>
              <a:t>Data Pipelines </a:t>
            </a:r>
            <a:r>
              <a:rPr lang="en-US" sz="1600" i="1" dirty="0"/>
              <a:t>(APIs coming soon)</a:t>
            </a:r>
            <a:endParaRPr lang="en-US" i="1" dirty="0"/>
          </a:p>
          <a:p>
            <a:pPr lvl="1"/>
            <a:r>
              <a:rPr lang="en-US" dirty="0"/>
              <a:t>Gen2 Dataflows </a:t>
            </a:r>
            <a:r>
              <a:rPr lang="en-US" sz="1600" i="1" dirty="0"/>
              <a:t>(APIs ETA TBD)</a:t>
            </a:r>
            <a:endParaRPr lang="en-US" i="1" dirty="0"/>
          </a:p>
          <a:p>
            <a:pPr>
              <a:spcBef>
                <a:spcPts val="2400"/>
              </a:spcBef>
            </a:pPr>
            <a:r>
              <a:rPr lang="en-US" dirty="0"/>
              <a:t>Data pipeline allows author to create workflows with ETL-related activity</a:t>
            </a:r>
          </a:p>
          <a:p>
            <a:pPr lvl="1"/>
            <a:r>
              <a:rPr lang="en-US" dirty="0"/>
              <a:t>Data pipeline is set of parameterized activities designed to ingest and transform data</a:t>
            </a:r>
          </a:p>
          <a:p>
            <a:pPr lvl="1"/>
            <a:r>
              <a:rPr lang="en-US" dirty="0"/>
              <a:t>Data pipeline often created to copy data into lakehouse</a:t>
            </a:r>
          </a:p>
          <a:p>
            <a:pPr lvl="1"/>
            <a:r>
              <a:rPr lang="en-US" dirty="0"/>
              <a:t>Fabric provides browse-based experience for authoring data pipelines</a:t>
            </a:r>
          </a:p>
          <a:p>
            <a:pPr lvl="1"/>
            <a:r>
              <a:rPr lang="en-US" dirty="0"/>
              <a:t>Item definition for data pipeline maintained in JSON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448F1A-14C6-A322-7FBC-E0B9DBAC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 Pipeline by Hand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70F58E-345F-FBA7-2D0F-98CF22ECC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62349"/>
          </a:xfrm>
        </p:spPr>
        <p:txBody>
          <a:bodyPr/>
          <a:lstStyle/>
          <a:p>
            <a:r>
              <a:rPr lang="en-US" dirty="0"/>
              <a:t>Step to create a new data pipeline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Copy data</a:t>
            </a:r>
            <a:r>
              <a:rPr lang="en-US" dirty="0"/>
              <a:t> activity and select a datasource</a:t>
            </a:r>
          </a:p>
        </p:txBody>
      </p:sp>
      <p:pic>
        <p:nvPicPr>
          <p:cNvPr id="1034" name="Picture 10" descr="Screenshot showing the selection of the Azure Blob Storage data source type in the copy assistant on the Choose data source tab.">
            <a:extLst>
              <a:ext uri="{FF2B5EF4-FFF2-40B4-BE49-F238E27FC236}">
                <a16:creationId xmlns:a16="http://schemas.microsoft.com/office/drawing/2014/main" id="{DA7E842F-9B63-CD39-8B9A-214814E5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11" y="4404181"/>
            <a:ext cx="5043958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showing the selection of the Copy data activity from the new pipeline start page.">
            <a:extLst>
              <a:ext uri="{FF2B5EF4-FFF2-40B4-BE49-F238E27FC236}">
                <a16:creationId xmlns:a16="http://schemas.microsoft.com/office/drawing/2014/main" id="{8B529330-5BEC-802B-61D9-2BE20C14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4404181"/>
            <a:ext cx="4425027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reenshot showing the selection of the Data Factory experience.">
            <a:extLst>
              <a:ext uri="{FF2B5EF4-FFF2-40B4-BE49-F238E27FC236}">
                <a16:creationId xmlns:a16="http://schemas.microsoft.com/office/drawing/2014/main" id="{E87219DA-C5A0-19E3-1DF4-C10CB407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1773221"/>
            <a:ext cx="2554287" cy="1670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8844F-BDC0-2E56-80BE-4B6BC7A63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177" y="1752516"/>
            <a:ext cx="2554288" cy="1712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1CDCD-9ADF-0F66-32AD-C8752CE8D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831" y="1773221"/>
            <a:ext cx="2201503" cy="1670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3796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Authoring Data Pipelines by Hand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713E-81ED-8E27-5546-A8F617B7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0" y="1296928"/>
            <a:ext cx="10000264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B3B3-0D3D-CA0F-C758-7C18D418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0" y="1292077"/>
            <a:ext cx="9969304" cy="494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24328-C9E2-1391-7C6D-A9B45CBD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9" y="1296728"/>
            <a:ext cx="10031225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A517C-C29E-4280-4002-D2B3C7CA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38" y="1296528"/>
            <a:ext cx="10006456" cy="4947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CAF0A-846D-E636-C89C-70836BBA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8" y="1284343"/>
            <a:ext cx="10006456" cy="4953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D0E287A-4FAD-C823-F9CA-415CC9E04F7C}"/>
              </a:ext>
            </a:extLst>
          </p:cNvPr>
          <p:cNvSpPr/>
          <p:nvPr/>
        </p:nvSpPr>
        <p:spPr bwMode="auto">
          <a:xfrm>
            <a:off x="3354646" y="1307092"/>
            <a:ext cx="635068" cy="207039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C500E-DA91-9E24-300E-6F9CB7DF8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93" y="1278351"/>
            <a:ext cx="10049801" cy="494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02163C5A-E255-DFA2-3B05-3A058DF31453}"/>
              </a:ext>
            </a:extLst>
          </p:cNvPr>
          <p:cNvSpPr/>
          <p:nvPr/>
        </p:nvSpPr>
        <p:spPr bwMode="auto">
          <a:xfrm>
            <a:off x="2504153" y="1501481"/>
            <a:ext cx="943897" cy="422786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939EFD-C93C-CADB-0581-56CED25DA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98" y="1268863"/>
            <a:ext cx="9721619" cy="4966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B7184-AA3E-F721-8758-2B565753415F}"/>
              </a:ext>
            </a:extLst>
          </p:cNvPr>
          <p:cNvGrpSpPr/>
          <p:nvPr/>
        </p:nvGrpSpPr>
        <p:grpSpPr>
          <a:xfrm>
            <a:off x="679696" y="1175753"/>
            <a:ext cx="11052605" cy="5476155"/>
            <a:chOff x="1729904" y="1470275"/>
            <a:chExt cx="11052605" cy="5476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8DD7F-B74F-A9BF-0671-2EEA90E0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9904" y="1470275"/>
              <a:ext cx="11052605" cy="5476155"/>
            </a:xfrm>
            <a:prstGeom prst="rect">
              <a:avLst/>
            </a:prstGeom>
          </p:spPr>
        </p:pic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27C3B0FD-36FB-E307-9A31-1D5A2FCA96C1}"/>
                </a:ext>
              </a:extLst>
            </p:cNvPr>
            <p:cNvSpPr/>
            <p:nvPr/>
          </p:nvSpPr>
          <p:spPr bwMode="auto">
            <a:xfrm>
              <a:off x="3677265" y="1760380"/>
              <a:ext cx="943897" cy="422786"/>
            </a:xfrm>
            <a:prstGeom prst="leftArrow">
              <a:avLst>
                <a:gd name="adj1" fmla="val 65385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BF73-334A-67A0-568F-E080A33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CopySalesData.json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24CB-A920-B6BB-8322-6385B5A91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has data pipeline template for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CopySalesData.json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Template file has substitution placeholders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{CONNECTION_ID</a:t>
            </a:r>
            <a:r>
              <a:rPr lang="en-US" dirty="0"/>
              <a:t>},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{WORKSPACE_ID}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{LAKEHOUSE_ID}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2510D-E513-A5F1-922B-A5098805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0" y="2143126"/>
            <a:ext cx="2144333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2710F-FF42-6F77-9459-9C1B1C159092}"/>
              </a:ext>
            </a:extLst>
          </p:cNvPr>
          <p:cNvGrpSpPr/>
          <p:nvPr/>
        </p:nvGrpSpPr>
        <p:grpSpPr>
          <a:xfrm>
            <a:off x="3508934" y="2143126"/>
            <a:ext cx="4580408" cy="4552950"/>
            <a:chOff x="3508934" y="2143126"/>
            <a:chExt cx="4580408" cy="4552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5B604A-EC69-52DD-2FF7-37D9FF1D3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614" y="2143126"/>
              <a:ext cx="3638728" cy="455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63F713-9367-E6E8-5F6E-D9255B8876A5}"/>
                </a:ext>
              </a:extLst>
            </p:cNvPr>
            <p:cNvSpPr/>
            <p:nvPr/>
          </p:nvSpPr>
          <p:spPr bwMode="auto">
            <a:xfrm>
              <a:off x="3508934" y="3743325"/>
              <a:ext cx="838200" cy="40005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B9903-CDDE-1CB1-C688-CFEDC2507BB7}"/>
              </a:ext>
            </a:extLst>
          </p:cNvPr>
          <p:cNvGrpSpPr/>
          <p:nvPr/>
        </p:nvGrpSpPr>
        <p:grpSpPr>
          <a:xfrm>
            <a:off x="7627393" y="4550752"/>
            <a:ext cx="1447191" cy="1989277"/>
            <a:chOff x="7627393" y="4550752"/>
            <a:chExt cx="1447191" cy="198927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EFA7C007-B01F-83CA-D78E-D80A7AE88336}"/>
                </a:ext>
              </a:extLst>
            </p:cNvPr>
            <p:cNvSpPr/>
            <p:nvPr/>
          </p:nvSpPr>
          <p:spPr bwMode="auto">
            <a:xfrm flipH="1">
              <a:off x="7943726" y="6313007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EC51D3E-BB9C-6765-ED11-2EB1C9E6FCBB}"/>
                </a:ext>
              </a:extLst>
            </p:cNvPr>
            <p:cNvSpPr/>
            <p:nvPr/>
          </p:nvSpPr>
          <p:spPr bwMode="auto">
            <a:xfrm flipH="1">
              <a:off x="7843878" y="6430722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6E9595-0CFB-E2A8-0F14-C6C262AE5AA4}"/>
                </a:ext>
              </a:extLst>
            </p:cNvPr>
            <p:cNvSpPr/>
            <p:nvPr/>
          </p:nvSpPr>
          <p:spPr bwMode="auto">
            <a:xfrm flipH="1">
              <a:off x="7627393" y="4550752"/>
              <a:ext cx="1130858" cy="216742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70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23E-E907-F1C6-1B23-EEA6AF2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 Pipeline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53F0-693D-2C32-B44A-34591AF59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3929"/>
            <a:ext cx="11604521" cy="4085734"/>
          </a:xfrm>
        </p:spPr>
        <p:txBody>
          <a:bodyPr/>
          <a:lstStyle/>
          <a:p>
            <a:r>
              <a:rPr lang="en-US" dirty="0"/>
              <a:t>Data pipeline created by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 with an item definition</a:t>
            </a:r>
          </a:p>
          <a:p>
            <a:pPr lvl="1"/>
            <a:r>
              <a:rPr lang="en-US" dirty="0"/>
              <a:t>Data pipeline item definition contains single part with path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pipeline-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content.json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GetDataPipelineCreateRequest</a:t>
            </a:r>
            <a:r>
              <a:rPr lang="en-US" sz="1600" dirty="0"/>
              <a:t> method substitutes placeholders with IDs for connection, workspace and lakehouse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-9525">
              <a:buNone/>
            </a:pPr>
            <a:endParaRPr lang="en-US" sz="2200" dirty="0"/>
          </a:p>
          <a:p>
            <a:pPr lvl="1"/>
            <a:r>
              <a:rPr lang="en-US" sz="1600" dirty="0"/>
              <a:t>Here’s what the JSON request body that is sent across the network looks when calling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0C4F5-6907-9FEB-9C0D-C4BC8A64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8" y="2379610"/>
            <a:ext cx="8640713" cy="2422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6685D-F9BF-F5D6-C69A-56A2A2DC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38" y="5328713"/>
            <a:ext cx="5071928" cy="1475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734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3176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creates &amp; runs data pipeline to copy files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RunDataPipeLine</a:t>
            </a:r>
            <a:r>
              <a:rPr lang="en-US" dirty="0"/>
              <a:t> runs data pipeline by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Job Scheduler - Run On Demand Item Job</a:t>
            </a:r>
            <a:endParaRPr lang="en-US" dirty="0"/>
          </a:p>
          <a:p>
            <a:pPr lvl="1"/>
            <a:r>
              <a:rPr lang="en-US" dirty="0"/>
              <a:t>POST request sent with query string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=Pipeline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AD262-41D5-BAF6-26F4-459A7FA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9" y="1705760"/>
            <a:ext cx="9903636" cy="2169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D3C6C-D6B1-596C-F588-D681E0EF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89" y="4984496"/>
            <a:ext cx="10469436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AE7B2-F134-AF04-1C0A-37B284C07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119" y="3264776"/>
            <a:ext cx="4681105" cy="3433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ECCA-23E9-373F-E6E2-371A4C21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Demo8-CreateDataPipline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E0E1F-6F54-9AE1-2E8A-8B372E5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" y="1076325"/>
            <a:ext cx="7254542" cy="555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FD356-042E-CC2B-188B-E87D3AE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56" y="1162050"/>
            <a:ext cx="4015016" cy="294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5922A-13EA-351C-EE08-3AF12CCA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56" y="4364451"/>
            <a:ext cx="4015016" cy="2264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63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Microsoft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User-Owns-Data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App-Owns-Data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Generating Embed Tokens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Power BI Embedding Roadmap</a:t>
            </a:r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8AAF-3422-8854-A435-F75D6A2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C5B5-0539-810A-E312-DAF3DE00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16922"/>
          </a:xfrm>
        </p:spPr>
        <p:txBody>
          <a:bodyPr/>
          <a:lstStyle/>
          <a:p>
            <a:r>
              <a:rPr lang="en-US" dirty="0"/>
              <a:t>Power BI Embedding allow developer to surface reports in custom applications</a:t>
            </a:r>
          </a:p>
          <a:p>
            <a:pPr lvl="1"/>
            <a:r>
              <a:rPr lang="en-US" dirty="0"/>
              <a:t>Power BI embedding has been supported for years – </a:t>
            </a:r>
            <a:r>
              <a:rPr lang="en-US" i="1" dirty="0"/>
              <a:t>it is a mature development platform</a:t>
            </a:r>
          </a:p>
          <a:p>
            <a:pPr lvl="1"/>
            <a:r>
              <a:rPr lang="en-US" dirty="0"/>
              <a:t>Developer required to interact with Azure AD and Power BI REST API to acquire tokens and report metadata</a:t>
            </a:r>
          </a:p>
          <a:p>
            <a:pPr lvl="1"/>
            <a:r>
              <a:rPr lang="en-US" dirty="0"/>
              <a:t>Developer required to write client-side code in JavaScript or TypeScript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powerbi.js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Embedding applications often developed using popular JavaScript frameworks such as React and Angular</a:t>
            </a:r>
          </a:p>
          <a:p>
            <a:pPr lvl="1"/>
            <a:r>
              <a:rPr lang="en-US" dirty="0"/>
              <a:t>There are two types Embedding: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User-Owns-Data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App-Owns-Data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User-Owns-Data Embedding</a:t>
            </a:r>
            <a:r>
              <a:rPr lang="en-US" dirty="0"/>
              <a:t> (aka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Embed for your organization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Reports embedding using Azure AD access token for current user</a:t>
            </a:r>
          </a:p>
          <a:p>
            <a:pPr lvl="1"/>
            <a:r>
              <a:rPr lang="en-US" dirty="0"/>
              <a:t>Users must have Azure AD work and school account and a Power BI License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App-Owns-Data Embedding</a:t>
            </a:r>
            <a:r>
              <a:rPr lang="en-US" dirty="0"/>
              <a:t> (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aka Embed for your customer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Developer can use any identity provider – external </a:t>
            </a:r>
            <a:r>
              <a:rPr lang="en-US" i="1" dirty="0"/>
              <a:t>users are unknown to Azure AD and Fabric</a:t>
            </a:r>
          </a:p>
          <a:p>
            <a:pPr lvl="1"/>
            <a:r>
              <a:rPr lang="en-US" dirty="0"/>
              <a:t>Developer responsible for designing/implementing custom authorization layer</a:t>
            </a:r>
          </a:p>
          <a:p>
            <a:pPr lvl="1"/>
            <a:r>
              <a:rPr lang="en-US" dirty="0"/>
              <a:t>Reports embedded in browser using embed token generated by developer with Power BI REST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1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8965B-F4AD-752B-42BD-FE9A53E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Getting Data Required for User-Owns-Data Embedding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8377C-BADD-43B8-DE20-537B739F3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Client-side code implementing report embedding needs the following data</a:t>
            </a:r>
          </a:p>
          <a:p>
            <a:endParaRPr lang="en-US" dirty="0"/>
          </a:p>
          <a:p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User-Owns-Data embedding requires Azure AD access token and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TokenType.Aad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3AF73-22B2-2A19-7784-2E8675E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77" y="1704520"/>
            <a:ext cx="3606323" cy="11709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B6BA-16EA-A133-F9FD-6819E20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77" y="3589868"/>
            <a:ext cx="11342728" cy="29442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36D-DE74-7C92-A1E1-EE899B67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WebPageGenerator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25C3-C1C7-88FF-AAE2-F5FE2DFC7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implements simple testing process for embedding reports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generates and launches HTML pages on local file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A0D7-DB92-EF1F-580E-5CC7B27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35" y="1739038"/>
            <a:ext cx="10117989" cy="199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B7D0E-876C-252F-6F59-C60B7C8F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96" y="4582920"/>
            <a:ext cx="2507645" cy="2368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0D147-14EB-ECB1-AD25-D00B1ADC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5" y="4435694"/>
            <a:ext cx="2071284" cy="2105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104D27-F0E9-4460-AB6C-11878B0DB0C5}"/>
              </a:ext>
            </a:extLst>
          </p:cNvPr>
          <p:cNvGrpSpPr/>
          <p:nvPr/>
        </p:nvGrpSpPr>
        <p:grpSpPr>
          <a:xfrm>
            <a:off x="2705100" y="5831020"/>
            <a:ext cx="2962996" cy="892763"/>
            <a:chOff x="3190875" y="5793348"/>
            <a:chExt cx="2962996" cy="89276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71BF223-D2D0-7791-46E9-A5C0545D11FD}"/>
                </a:ext>
              </a:extLst>
            </p:cNvPr>
            <p:cNvSpPr/>
            <p:nvPr/>
          </p:nvSpPr>
          <p:spPr bwMode="auto">
            <a:xfrm>
              <a:off x="3190875" y="6068502"/>
              <a:ext cx="2962996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4737BA-4982-27E9-4F80-8E8391E5D662}"/>
                </a:ext>
              </a:extLst>
            </p:cNvPr>
            <p:cNvSpPr/>
            <p:nvPr/>
          </p:nvSpPr>
          <p:spPr bwMode="auto">
            <a:xfrm>
              <a:off x="3503823" y="5793348"/>
              <a:ext cx="1925775" cy="89276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WebPageGenerator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484744-0032-4E87-ADC5-A7BA29A36B06}"/>
              </a:ext>
            </a:extLst>
          </p:cNvPr>
          <p:cNvGrpSpPr/>
          <p:nvPr/>
        </p:nvGrpSpPr>
        <p:grpSpPr>
          <a:xfrm>
            <a:off x="7733700" y="4582920"/>
            <a:ext cx="4496637" cy="2352585"/>
            <a:chOff x="7733700" y="4582920"/>
            <a:chExt cx="4496637" cy="23525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880399-FBC0-185E-0405-9050CD8E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9498" y="4582920"/>
              <a:ext cx="3540839" cy="23525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CE08A46-926B-98C3-ADCF-4AC8952B23E5}"/>
                </a:ext>
              </a:extLst>
            </p:cNvPr>
            <p:cNvSpPr/>
            <p:nvPr/>
          </p:nvSpPr>
          <p:spPr bwMode="auto">
            <a:xfrm>
              <a:off x="7733700" y="6163324"/>
              <a:ext cx="964221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2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B82-4AFA-15AC-246C-11FDCBF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GenerateReportPageUserOwnsData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FAE7D-7062-B86F-51A4-26A07FAED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GenerateReportPageUserOwnsData</a:t>
            </a:r>
            <a:r>
              <a:rPr lang="en-US" dirty="0"/>
              <a:t> generates the page for User-Owns-Data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SalesReport-UserOwnsData.html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5F478-A686-F5E3-C911-C84BB69E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5" y="2525175"/>
            <a:ext cx="9296521" cy="32419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171947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9FF-F3D6-7C40-866E-68D2E14D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Page Source for Power BI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B66A-F8A1-3BC8-8DFE-30097187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0" y="973481"/>
            <a:ext cx="5401602" cy="55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5BFA9E-9F9E-BC3D-5734-4C9A5595935A}"/>
              </a:ext>
            </a:extLst>
          </p:cNvPr>
          <p:cNvGrpSpPr/>
          <p:nvPr/>
        </p:nvGrpSpPr>
        <p:grpSpPr>
          <a:xfrm>
            <a:off x="4991100" y="973481"/>
            <a:ext cx="6361293" cy="5529422"/>
            <a:chOff x="4991100" y="973481"/>
            <a:chExt cx="6361293" cy="5529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3405F9-3684-CA18-C4B0-3868A24D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2339" y="973481"/>
              <a:ext cx="5300054" cy="55294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E24D7D5-D8EA-328E-8EDE-A5C191FCA987}"/>
                </a:ext>
              </a:extLst>
            </p:cNvPr>
            <p:cNvSpPr/>
            <p:nvPr/>
          </p:nvSpPr>
          <p:spPr bwMode="auto">
            <a:xfrm>
              <a:off x="4991100" y="4590269"/>
              <a:ext cx="1390895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4BCB66-E272-5E19-C0DC-D4B85B04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98" y="1553631"/>
            <a:ext cx="2148801" cy="14276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3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DAE2-A756-282D-4060-0567337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CD9-35F6-23C8-0CE0-56442C4FA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App-Owns-Data embedding requires developer to generate embed tokens</a:t>
            </a:r>
          </a:p>
          <a:p>
            <a:pPr lvl="1"/>
            <a:r>
              <a:rPr lang="en-US" dirty="0"/>
              <a:t>Developer must design custom authorization layer to determine access permissions for each external user</a:t>
            </a:r>
          </a:p>
          <a:p>
            <a:pPr lvl="1"/>
            <a:r>
              <a:rPr lang="en-US" dirty="0"/>
              <a:t>Developer grants permissions by adding IDs for workspaces, semantic models and reports to embed token </a:t>
            </a:r>
          </a:p>
          <a:p>
            <a:pPr lvl="1"/>
            <a:r>
              <a:rPr lang="en-US" dirty="0"/>
              <a:t>Support for generating embed tokens for DirectLake semantic models not available, but coming soon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610E-851A-E820-6334-67A7431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24" y="2821448"/>
            <a:ext cx="8654981" cy="3779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5987768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B4B5-C9F4-32B3-0408-B065E767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GenerateReportPageAppOwnsData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D293-8BC9-DBBD-15A0-E556983B8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GenerateReportPageAppOwnsData</a:t>
            </a:r>
            <a:r>
              <a:rPr lang="en-US" dirty="0"/>
              <a:t> generates the page for App-Owns-Data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In report config,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accessTokenType</a:t>
            </a:r>
            <a:r>
              <a:rPr lang="en-US" dirty="0"/>
              <a:t> is set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TokenType.Embed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SalesReport-AppOwnsData.html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7B90F-139B-B8FA-D49A-51B34796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79" y="2778994"/>
            <a:ext cx="9795472" cy="2988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A189F-B692-EFDE-E903-CCE9F794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4187192"/>
            <a:ext cx="3909873" cy="2530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9142768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33E9-BD79-85A5-46D8-FFFB8417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Embedding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5A45-62C0-0BB2-CCF8-94F06E6E5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Short-term Improvements to Power BI Embedding</a:t>
            </a:r>
          </a:p>
          <a:p>
            <a:pPr lvl="1"/>
            <a:r>
              <a:rPr lang="en-US" dirty="0"/>
              <a:t>Allow editing of semantic models as embedded experience</a:t>
            </a:r>
          </a:p>
          <a:p>
            <a:pPr lvl="1"/>
            <a:r>
              <a:rPr lang="en-US" dirty="0"/>
              <a:t>Enable Co-pilot experiences for embedded reports</a:t>
            </a:r>
          </a:p>
          <a:p>
            <a:pPr lvl="1"/>
            <a:endParaRPr lang="en-US" dirty="0"/>
          </a:p>
          <a:p>
            <a:r>
              <a:rPr lang="en-US" dirty="0"/>
              <a:t>Long-term investment in New Fabric Embedding Model</a:t>
            </a:r>
          </a:p>
          <a:p>
            <a:pPr lvl="1"/>
            <a:r>
              <a:rPr lang="en-US" dirty="0"/>
              <a:t>Used to embed new Fabric experiences </a:t>
            </a:r>
          </a:p>
          <a:p>
            <a:pPr lvl="1"/>
            <a:r>
              <a:rPr lang="en-US" dirty="0"/>
              <a:t>Embed Fabric Notebooks to provide authoring experience</a:t>
            </a:r>
          </a:p>
          <a:p>
            <a:pPr lvl="1"/>
            <a:r>
              <a:rPr lang="en-US" dirty="0"/>
              <a:t>Embed Fabric Data Pipelines to provide authoring experience</a:t>
            </a:r>
          </a:p>
        </p:txBody>
      </p:sp>
    </p:spTree>
    <p:extLst>
      <p:ext uri="{BB962C8B-B14F-4D97-AF65-F5344CB8AC3E}">
        <p14:creationId xmlns:p14="http://schemas.microsoft.com/office/powerpoint/2010/main" val="6393910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E99B-C737-A7AF-339B-5F9C9518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10A40-7CA0-5F47-2E6B-3F1923788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Start using APIs and building provisioning flows</a:t>
            </a:r>
          </a:p>
          <a:p>
            <a:pPr lvl="1"/>
            <a:r>
              <a:rPr lang="en-US" dirty="0"/>
              <a:t>Import mode models</a:t>
            </a:r>
          </a:p>
          <a:p>
            <a:pPr lvl="1"/>
            <a:r>
              <a:rPr lang="en-US" dirty="0"/>
              <a:t>Lakehouse</a:t>
            </a:r>
          </a:p>
          <a:p>
            <a:pPr lvl="1"/>
            <a:r>
              <a:rPr lang="en-US" dirty="0"/>
              <a:t>Data warehouse</a:t>
            </a:r>
          </a:p>
          <a:p>
            <a:pPr lvl="1"/>
            <a:endParaRPr lang="en-US" dirty="0"/>
          </a:p>
          <a:p>
            <a:r>
              <a:rPr lang="en-US" dirty="0"/>
              <a:t>Give Us Feedback</a:t>
            </a:r>
          </a:p>
          <a:p>
            <a:pPr lvl="1"/>
            <a:r>
              <a:rPr lang="en-US" dirty="0"/>
              <a:t>Email me at </a:t>
            </a:r>
            <a:r>
              <a:rPr lang="en-US" dirty="0">
                <a:hlinkClick r:id="rId2"/>
              </a:rPr>
              <a:t>Ted.Pattison@Microsoft.com</a:t>
            </a:r>
            <a:r>
              <a:rPr lang="en-US" dirty="0"/>
              <a:t> and let is know what is important</a:t>
            </a:r>
          </a:p>
          <a:p>
            <a:pPr lvl="1"/>
            <a:r>
              <a:rPr lang="en-US" dirty="0"/>
              <a:t>Include company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07C8FE-0BC1-FCFC-D85E-88AC66AC5892}"/>
              </a:ext>
            </a:extLst>
          </p:cNvPr>
          <p:cNvSpPr txBox="1">
            <a:spLocks/>
          </p:cNvSpPr>
          <p:nvPr/>
        </p:nvSpPr>
        <p:spPr>
          <a:xfrm>
            <a:off x="6019800" y="202215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992294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2BD642-1101-773F-A84E-BAECE6851EA8}"/>
              </a:ext>
            </a:extLst>
          </p:cNvPr>
          <p:cNvSpPr txBox="1">
            <a:spLocks/>
          </p:cNvSpPr>
          <p:nvPr/>
        </p:nvSpPr>
        <p:spPr>
          <a:xfrm>
            <a:off x="7242176" y="31287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F5701-9FAF-8134-3F03-DF795E6CAE28}"/>
              </a:ext>
            </a:extLst>
          </p:cNvPr>
          <p:cNvSpPr txBox="1">
            <a:spLocks/>
          </p:cNvSpPr>
          <p:nvPr/>
        </p:nvSpPr>
        <p:spPr>
          <a:xfrm>
            <a:off x="3185160" y="100615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BDE583-83D7-D69E-D8CA-49D3E5233095}"/>
              </a:ext>
            </a:extLst>
          </p:cNvPr>
          <p:cNvSpPr txBox="1">
            <a:spLocks/>
          </p:cNvSpPr>
          <p:nvPr/>
        </p:nvSpPr>
        <p:spPr>
          <a:xfrm>
            <a:off x="3378200" y="27463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Paste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" y="2844632"/>
            <a:ext cx="5417240" cy="340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719897" y="590040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25955F-EDE7-5BCC-B2E4-0EE819F2C514}"/>
              </a:ext>
            </a:extLst>
          </p:cNvPr>
          <p:cNvSpPr txBox="1">
            <a:spLocks/>
          </p:cNvSpPr>
          <p:nvPr/>
        </p:nvSpPr>
        <p:spPr>
          <a:xfrm>
            <a:off x="7005982" y="2839451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338" y="1227439"/>
            <a:ext cx="11604521" cy="2077492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Some item types created by calling </a:t>
            </a:r>
            <a:r>
              <a:rPr lang="en-US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and passing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</a:t>
            </a:r>
            <a:br>
              <a:rPr lang="en-US" dirty="0"/>
            </a:b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semantic models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reports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notebooks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Spark job definitions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pipelines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Other item types created as empty items by calling </a:t>
            </a:r>
            <a:r>
              <a:rPr lang="en-US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without passing </a:t>
            </a:r>
            <a:r>
              <a:rPr lang="en-US" b="1" dirty="0">
                <a:solidFill>
                  <a:srgbClr val="6C0000"/>
                </a:solidFill>
              </a:rPr>
              <a:t>item definition</a:t>
            </a:r>
            <a:br>
              <a:rPr lang="en-US" dirty="0"/>
            </a:b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lakehouses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warehouse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1217656" y="3497262"/>
            <a:ext cx="1055851" cy="1245979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36A5E1-940B-3B4C-C0F8-EF651F70E4DB}"/>
              </a:ext>
            </a:extLst>
          </p:cNvPr>
          <p:cNvGrpSpPr/>
          <p:nvPr/>
        </p:nvGrpSpPr>
        <p:grpSpPr>
          <a:xfrm>
            <a:off x="1206081" y="3497262"/>
            <a:ext cx="9786597" cy="2721212"/>
            <a:chOff x="1076873" y="4107306"/>
            <a:chExt cx="9786597" cy="27212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1823D-A626-8D8A-A52E-AE630AA9A48B}"/>
                </a:ext>
              </a:extLst>
            </p:cNvPr>
            <p:cNvSpPr/>
            <p:nvPr/>
          </p:nvSpPr>
          <p:spPr bwMode="auto">
            <a:xfrm>
              <a:off x="1076873" y="4107306"/>
              <a:ext cx="9786597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D3E08-A5F2-EC79-A0A7-70F1D49F920D}"/>
                </a:ext>
              </a:extLst>
            </p:cNvPr>
            <p:cNvSpPr/>
            <p:nvPr/>
          </p:nvSpPr>
          <p:spPr bwMode="auto">
            <a:xfrm>
              <a:off x="1176804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5D9884-B60F-2818-16A7-9062A585D1EA}"/>
                </a:ext>
              </a:extLst>
            </p:cNvPr>
            <p:cNvSpPr/>
            <p:nvPr/>
          </p:nvSpPr>
          <p:spPr bwMode="auto">
            <a:xfrm>
              <a:off x="1281494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7EBD25-B9E8-F7EB-D13C-006C57BBCD2C}"/>
                </a:ext>
              </a:extLst>
            </p:cNvPr>
            <p:cNvSpPr/>
            <p:nvPr/>
          </p:nvSpPr>
          <p:spPr bwMode="auto">
            <a:xfrm>
              <a:off x="1281494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671292-516D-AB61-702A-D7C88BFBB8AF}"/>
                </a:ext>
              </a:extLst>
            </p:cNvPr>
            <p:cNvSpPr/>
            <p:nvPr/>
          </p:nvSpPr>
          <p:spPr bwMode="auto">
            <a:xfrm>
              <a:off x="1281494" y="5470972"/>
              <a:ext cx="1301419" cy="284434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0E8072-3834-F8CF-A289-6FF957ACBB1C}"/>
                </a:ext>
              </a:extLst>
            </p:cNvPr>
            <p:cNvSpPr/>
            <p:nvPr/>
          </p:nvSpPr>
          <p:spPr bwMode="auto">
            <a:xfrm>
              <a:off x="2799797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EE27D74-9AC0-93BA-87CE-D99083B0AB18}"/>
                </a:ext>
              </a:extLst>
            </p:cNvPr>
            <p:cNvSpPr/>
            <p:nvPr/>
          </p:nvSpPr>
          <p:spPr bwMode="auto">
            <a:xfrm>
              <a:off x="2904487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FC3AAD-0190-DA97-C0CF-F26BEDEEE6E0}"/>
                </a:ext>
              </a:extLst>
            </p:cNvPr>
            <p:cNvSpPr/>
            <p:nvPr/>
          </p:nvSpPr>
          <p:spPr bwMode="auto">
            <a:xfrm>
              <a:off x="2904487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28F602-B9C3-6F3A-DC8B-B00E54A5272F}"/>
                </a:ext>
              </a:extLst>
            </p:cNvPr>
            <p:cNvSpPr/>
            <p:nvPr/>
          </p:nvSpPr>
          <p:spPr bwMode="auto">
            <a:xfrm>
              <a:off x="2904487" y="5470972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40515B8-FB34-F61B-8C14-352AF0D36422}"/>
                </a:ext>
              </a:extLst>
            </p:cNvPr>
            <p:cNvSpPr/>
            <p:nvPr/>
          </p:nvSpPr>
          <p:spPr bwMode="auto">
            <a:xfrm>
              <a:off x="2918696" y="6333687"/>
              <a:ext cx="1301419" cy="284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DCA9B88-0DAF-BDF6-9FF4-D6C3AC47DDDE}"/>
                </a:ext>
              </a:extLst>
            </p:cNvPr>
            <p:cNvGrpSpPr/>
            <p:nvPr/>
          </p:nvGrpSpPr>
          <p:grpSpPr>
            <a:xfrm>
              <a:off x="6058331" y="4402521"/>
              <a:ext cx="1518303" cy="2313260"/>
              <a:chOff x="7655404" y="4402518"/>
              <a:chExt cx="1518303" cy="23132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41D4D0-0FBA-0F34-4D58-4447FBC814BC}"/>
                  </a:ext>
                </a:extLst>
              </p:cNvPr>
              <p:cNvSpPr/>
              <p:nvPr/>
            </p:nvSpPr>
            <p:spPr bwMode="auto">
              <a:xfrm>
                <a:off x="7655404" y="4402518"/>
                <a:ext cx="1518303" cy="231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Data Factory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FD8C8EC-9F9C-6401-2BEC-D0AA88C16137}"/>
                  </a:ext>
                </a:extLst>
              </p:cNvPr>
              <p:cNvSpPr/>
              <p:nvPr/>
            </p:nvSpPr>
            <p:spPr bwMode="auto">
              <a:xfrm>
                <a:off x="7760094" y="4659477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DataPipeline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35246F-ECCA-47F5-66B2-60197E7061BC}"/>
                  </a:ext>
                </a:extLst>
              </p:cNvPr>
              <p:cNvSpPr/>
              <p:nvPr/>
            </p:nvSpPr>
            <p:spPr bwMode="auto">
              <a:xfrm>
                <a:off x="7760094" y="5065225"/>
                <a:ext cx="1301419" cy="2844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Dataflow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FD93DB-DFBD-0926-0982-222FBA56F069}"/>
                </a:ext>
              </a:extLst>
            </p:cNvPr>
            <p:cNvSpPr/>
            <p:nvPr/>
          </p:nvSpPr>
          <p:spPr bwMode="auto">
            <a:xfrm>
              <a:off x="4429064" y="4408867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C91EB-0EB1-3CFF-C362-F4AC6DA85C09}"/>
                </a:ext>
              </a:extLst>
            </p:cNvPr>
            <p:cNvSpPr/>
            <p:nvPr/>
          </p:nvSpPr>
          <p:spPr bwMode="auto">
            <a:xfrm>
              <a:off x="4533755" y="46658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342E2F-3A23-72D0-A49B-5C863834A0EA}"/>
                </a:ext>
              </a:extLst>
            </p:cNvPr>
            <p:cNvSpPr/>
            <p:nvPr/>
          </p:nvSpPr>
          <p:spPr bwMode="auto">
            <a:xfrm>
              <a:off x="4530291" y="506534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4B274D-53FD-9894-2711-2B42D953D8AF}"/>
                </a:ext>
              </a:extLst>
            </p:cNvPr>
            <p:cNvGrpSpPr/>
            <p:nvPr/>
          </p:nvGrpSpPr>
          <p:grpSpPr>
            <a:xfrm>
              <a:off x="7678685" y="4402518"/>
              <a:ext cx="1518303" cy="2319609"/>
              <a:chOff x="6048670" y="4402518"/>
              <a:chExt cx="1518303" cy="23196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724E6B-BB55-B45F-F5AD-E88D9F7A6ACD}"/>
                  </a:ext>
                </a:extLst>
              </p:cNvPr>
              <p:cNvSpPr/>
              <p:nvPr/>
            </p:nvSpPr>
            <p:spPr bwMode="auto">
              <a:xfrm>
                <a:off x="6048670" y="4402518"/>
                <a:ext cx="1518303" cy="23196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Real-time Analytics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DE158E-7C83-C8B1-7154-DA280187D5F3}"/>
                  </a:ext>
                </a:extLst>
              </p:cNvPr>
              <p:cNvSpPr/>
              <p:nvPr/>
            </p:nvSpPr>
            <p:spPr bwMode="auto">
              <a:xfrm>
                <a:off x="6153360" y="5057045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KQLDatabase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5F44AA1-6184-A9CB-FB09-99E8CF7D3337}"/>
                  </a:ext>
                </a:extLst>
              </p:cNvPr>
              <p:cNvSpPr/>
              <p:nvPr/>
            </p:nvSpPr>
            <p:spPr bwMode="auto">
              <a:xfrm>
                <a:off x="6153360" y="5462793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KQLDataConnection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40504B3-E84B-B374-80D2-4A0D6A2E5DE7}"/>
                  </a:ext>
                </a:extLst>
              </p:cNvPr>
              <p:cNvSpPr/>
              <p:nvPr/>
            </p:nvSpPr>
            <p:spPr bwMode="auto">
              <a:xfrm>
                <a:off x="6153360" y="5868540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KQLQueryset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DB538D-73F3-5D93-5DC8-29A53A01DA47}"/>
                  </a:ext>
                </a:extLst>
              </p:cNvPr>
              <p:cNvSpPr/>
              <p:nvPr/>
            </p:nvSpPr>
            <p:spPr bwMode="auto">
              <a:xfrm>
                <a:off x="6153360" y="6274288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Eventstream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565DA7-9DC7-6AD1-168E-B9C70DC8D617}"/>
                </a:ext>
              </a:extLst>
            </p:cNvPr>
            <p:cNvSpPr/>
            <p:nvPr/>
          </p:nvSpPr>
          <p:spPr bwMode="auto">
            <a:xfrm>
              <a:off x="2915019" y="589314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AB520E-B4B9-5FDE-768F-FEBFCC7D09B7}"/>
                </a:ext>
              </a:extLst>
            </p:cNvPr>
            <p:cNvSpPr/>
            <p:nvPr/>
          </p:nvSpPr>
          <p:spPr bwMode="auto">
            <a:xfrm>
              <a:off x="9258917" y="4395894"/>
              <a:ext cx="1518303" cy="2313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C4B3D5-6079-BE09-5048-566F58CE9F30}"/>
                </a:ext>
              </a:extLst>
            </p:cNvPr>
            <p:cNvSpPr/>
            <p:nvPr/>
          </p:nvSpPr>
          <p:spPr bwMode="auto">
            <a:xfrm>
              <a:off x="9363607" y="465285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A2DD6-07EB-3EE4-B224-10AF7283BC5F}"/>
                </a:ext>
              </a:extLst>
            </p:cNvPr>
            <p:cNvSpPr/>
            <p:nvPr/>
          </p:nvSpPr>
          <p:spPr bwMode="auto">
            <a:xfrm>
              <a:off x="9363607" y="5058601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903EF62-1F08-D34C-A24F-40BC3C64C9BF}"/>
              </a:ext>
            </a:extLst>
          </p:cNvPr>
          <p:cNvSpPr/>
          <p:nvPr/>
        </p:nvSpPr>
        <p:spPr bwMode="auto">
          <a:xfrm>
            <a:off x="7925837" y="4072625"/>
            <a:ext cx="1301419" cy="284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 err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</a:t>
            </a:r>
            <a:r>
              <a:rPr lang="en-US" sz="2000" dirty="0"/>
              <a:t>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filter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a report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Supported by Power BI Desktop with enabled preview feature for PBIP projects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2052425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First, you must patch credentials for the datasource(s) used by the semantic model</a:t>
            </a:r>
          </a:p>
          <a:p>
            <a:pPr lvl="1"/>
            <a:r>
              <a:rPr lang="en-US" dirty="0"/>
              <a:t>Second, 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responses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Operation Status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has conditional logic to handle </a:t>
            </a:r>
            <a:r>
              <a:rPr lang="en-US" sz="20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in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36779A-B489-E4A7-B8DB-402ABCDC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70" y="2849799"/>
            <a:ext cx="6285598" cy="3870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785104"/>
          </a:xfrm>
        </p:spPr>
        <p:txBody>
          <a:bodyPr/>
          <a:lstStyle/>
          <a:p>
            <a:r>
              <a:rPr lang="en-US" dirty="0"/>
              <a:t>Poll by calling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until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6899112" y="5121818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requires item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65D0-401F-7E6A-5596-DD0AB65F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Demo2-CreateItem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B758F-7E38-BEDA-AF82-6A88F2EA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86" y="1162899"/>
            <a:ext cx="6812250" cy="324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FE777-6A26-8D7A-0A6B-8E9E37A44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14" y="1162900"/>
            <a:ext cx="4362651" cy="172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66465-E4E9-CC95-D295-762B819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14" y="3064587"/>
            <a:ext cx="4362651" cy="24825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3855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What Languages?</a:t>
            </a:r>
          </a:p>
          <a:p>
            <a:pPr lvl="1"/>
            <a:r>
              <a:rPr lang="en-US" dirty="0"/>
              <a:t>JavaScript or TypeScript</a:t>
            </a:r>
          </a:p>
          <a:p>
            <a:pPr lvl="1"/>
            <a:r>
              <a:rPr lang="en-US" dirty="0"/>
              <a:t>C# or VB.NET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What else?</a:t>
            </a:r>
          </a:p>
          <a:p>
            <a:r>
              <a:rPr lang="en-US" dirty="0"/>
              <a:t>What development platforms?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Salesforce</a:t>
            </a:r>
          </a:p>
          <a:p>
            <a:pPr lvl="1"/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29BE1-C548-8D88-3D06-BCEC463B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16" y="3628340"/>
            <a:ext cx="2749800" cy="2083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89F8C-074B-85EA-14D3-A1132B10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40" y="3628346"/>
            <a:ext cx="4854998" cy="22916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Dev Ops REST API</a:t>
            </a:r>
            <a:r>
              <a:rPr lang="en-US" dirty="0"/>
              <a:t>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951008" cy="4918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80" y="1096489"/>
            <a:ext cx="4347345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2DF23-0064-3B73-D45F-E49C0AA7D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180" y="3663485"/>
            <a:ext cx="4362651" cy="24825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096488"/>
            <a:ext cx="7220570" cy="4827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1" y="1096488"/>
            <a:ext cx="3919329" cy="2165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E7E22-9F00-E514-4C5E-A4034F92B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061" y="3570406"/>
            <a:ext cx="3919329" cy="2230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861A-655F-B67F-7C8F-79BC0D8F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ALM and CI/CD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986C-4DD4-9FDE-8952-34339FB95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93729"/>
          </a:xfrm>
        </p:spPr>
        <p:txBody>
          <a:bodyPr/>
          <a:lstStyle/>
          <a:p>
            <a:r>
              <a:rPr lang="en-US" dirty="0"/>
              <a:t>Customers are asking for workspace-level configuration features</a:t>
            </a:r>
          </a:p>
          <a:p>
            <a:pPr lvl="1"/>
            <a:r>
              <a:rPr lang="en-US" dirty="0"/>
              <a:t>Working toward solving CI/CD problems with workspace-level parameterization</a:t>
            </a:r>
          </a:p>
          <a:p>
            <a:pPr lvl="1"/>
            <a:r>
              <a:rPr lang="en-US" dirty="0"/>
              <a:t>Goal is to enable item definitions to read workspace-level parameterization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richer and developer-friendly format for report item definitions</a:t>
            </a:r>
          </a:p>
          <a:p>
            <a:pPr lvl="1"/>
            <a:r>
              <a:rPr lang="en-US" dirty="0"/>
              <a:t>Today, Fabric does not support direct edits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Current format for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is hard to read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(JSON encoded as strings inside JSON – Yuck!)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All "supported" report editing must go through browser or Power BI Desktop</a:t>
            </a:r>
          </a:p>
          <a:p>
            <a:pPr lvl="1"/>
            <a:endParaRPr lang="en-US" dirty="0"/>
          </a:p>
          <a:p>
            <a:r>
              <a:rPr lang="en-US" dirty="0"/>
              <a:t>Dreaming of a better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2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6EB94-6C08-45A9-5B22-378A1305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DB683-BF12-B1DC-135F-CFD8FBED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B897A-BA41-D46E-3FA0-9B83607A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Dreaming of a better report.json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8E66A-832A-C273-204D-9956B6C5B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C3194-7AF8-1332-388F-85349EA5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8DDAA-B4DB-EDF4-50D9-D9C7635F6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9974-1605-83CF-9A6D-D7448BB08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D81A1A-A29A-8FF9-0C71-A559EC54D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97" y="1085612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372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workloads like data engineering, data warehouse, data science &amp; BI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 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(still waiting on APIs 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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)</a:t>
            </a:r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Running a dataflow which imports data and saves it delta tables in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CSV data into dataframes and saving them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 </a:t>
            </a:r>
            <a:r>
              <a:rPr lang="en-US" sz="1600" i="1" dirty="0"/>
              <a:t>(when </a:t>
            </a:r>
            <a:r>
              <a:rPr lang="en-US" sz="1600" b="1" i="1" dirty="0"/>
              <a:t>Environments</a:t>
            </a:r>
            <a:r>
              <a:rPr lang="en-US" sz="1600" i="1" dirty="0"/>
              <a:t> API becomes available)</a:t>
            </a:r>
            <a:endParaRPr lang="en-US" i="1" dirty="0"/>
          </a:p>
          <a:p>
            <a:pPr lvl="1"/>
            <a:r>
              <a:rPr lang="en-US" dirty="0"/>
              <a:t>Create Notebook (or Spark Job Definition) containing ETL logic to ingest data files and to create tables</a:t>
            </a:r>
          </a:p>
          <a:p>
            <a:pPr lvl="1"/>
            <a:r>
              <a:rPr lang="en-US" dirty="0"/>
              <a:t>Run Notebook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Job Scheduler – Run Job On-demand</a:t>
            </a:r>
            <a:r>
              <a:rPr lang="en-US" dirty="0"/>
              <a:t>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includes lakehouse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id</a:t>
            </a:r>
            <a:r>
              <a:rPr lang="en-US" dirty="0"/>
              <a:t> which is required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 dirty="0"/>
              <a:t>Notebook item template is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ipynb</a:t>
            </a:r>
            <a:r>
              <a:rPr lang="en-US" dirty="0"/>
              <a:t> file containing placeholders </a:t>
            </a:r>
          </a:p>
          <a:p>
            <a:pPr lvl="1"/>
            <a:r>
              <a:rPr lang="en-US" dirty="0"/>
              <a:t>Placeholders used to substitute Ids for workspace and lakehouse</a:t>
            </a:r>
          </a:p>
          <a:p>
            <a:pPr lvl="1"/>
            <a:r>
              <a:rPr lang="en-US" dirty="0"/>
              <a:t>This substitution technique required to bind new notebook to existing lakehouse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C2B2E-BA78-89EA-C9A8-18BFD7A70E02}"/>
              </a:ext>
            </a:extLst>
          </p:cNvPr>
          <p:cNvGrpSpPr/>
          <p:nvPr/>
        </p:nvGrpSpPr>
        <p:grpSpPr>
          <a:xfrm>
            <a:off x="4207478" y="2460171"/>
            <a:ext cx="7158077" cy="2684727"/>
            <a:chOff x="4207478" y="2460171"/>
            <a:chExt cx="7158077" cy="26847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6BE9E4-7E27-F065-BF97-528CBE26F3C5}"/>
                </a:ext>
              </a:extLst>
            </p:cNvPr>
            <p:cNvGrpSpPr/>
            <p:nvPr/>
          </p:nvGrpSpPr>
          <p:grpSpPr>
            <a:xfrm>
              <a:off x="6088822" y="2460171"/>
              <a:ext cx="5276733" cy="2684727"/>
              <a:chOff x="5719666" y="2460171"/>
              <a:chExt cx="5276733" cy="26847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898B846-A281-F39C-0345-F42E9CC27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3608" y="2715549"/>
                <a:ext cx="5272791" cy="24293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C6F45C-205B-4B23-086A-621A628C60B4}"/>
                  </a:ext>
                </a:extLst>
              </p:cNvPr>
              <p:cNvSpPr/>
              <p:nvPr/>
            </p:nvSpPr>
            <p:spPr bwMode="auto">
              <a:xfrm>
                <a:off x="5719666" y="2460171"/>
                <a:ext cx="5272791" cy="2553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 Part Instance passed to Create Item API</a:t>
                </a:r>
              </a:p>
            </p:txBody>
          </p:sp>
        </p:grp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437B411-7728-848B-198A-F29ED16F0BFC}"/>
                </a:ext>
              </a:extLst>
            </p:cNvPr>
            <p:cNvSpPr/>
            <p:nvPr/>
          </p:nvSpPr>
          <p:spPr bwMode="auto">
            <a:xfrm>
              <a:off x="4207478" y="3314382"/>
              <a:ext cx="1881344" cy="365760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After Substitution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854901"/>
          </a:xfrm>
        </p:spPr>
        <p:txBody>
          <a:bodyPr/>
          <a:lstStyle/>
          <a:p>
            <a:r>
              <a:rPr lang="en-US" dirty="0"/>
              <a:t>When creating item definition for notebook, set item definition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format</a:t>
            </a:r>
            <a:r>
              <a:rPr lang="en-US" dirty="0"/>
              <a:t>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demo flow creates notebook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,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</a:t>
            </a:r>
            <a:r>
              <a:rPr lang="en-US" dirty="0"/>
              <a:t>API passing query string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 by polling</a:t>
            </a:r>
          </a:p>
          <a:p>
            <a:pPr lvl="1"/>
            <a:r>
              <a:rPr lang="en-US" dirty="0"/>
              <a:t>Allows you to monitor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  <a:r>
              <a:rPr lang="en-US" sz="1600" i="1" dirty="0"/>
              <a:t> (coming soon)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377c6c6c-3450-448f-986e-2d19e4d4d919"/>
    <ds:schemaRef ds:uri="11ef760b-d158-4726-b88a-cd71a2334016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17229</TotalTime>
  <Words>8754</Words>
  <Application>Microsoft Office PowerPoint</Application>
  <PresentationFormat>Custom</PresentationFormat>
  <Paragraphs>1431</Paragraphs>
  <Slides>167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5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Demo2-CreateItem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Running Demo2-CreateItem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ALM and CI/CD Roadmap</vt:lpstr>
      <vt:lpstr>Dreaming of a better report.json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Shortcut Create Requests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Creating a New Data Pipeline by Hand</vt:lpstr>
      <vt:lpstr>Authoring Data Pipelines by Hand </vt:lpstr>
      <vt:lpstr>CopySalesData.json</vt:lpstr>
      <vt:lpstr>Creating a Data Pipeline Item Definition</vt:lpstr>
      <vt:lpstr>Creating Data Pipelines using the Fabric User APIs</vt:lpstr>
      <vt:lpstr>Demo8-CreateDataPipline Provisioning Flow</vt:lpstr>
      <vt:lpstr>Running Demo8-CreateDataPipline</vt:lpstr>
      <vt:lpstr>Agenda</vt:lpstr>
      <vt:lpstr>Developing with Power BI Embedding on Fabric</vt:lpstr>
      <vt:lpstr>Power BI Embedding Fundamentals</vt:lpstr>
      <vt:lpstr>Getting Data Required for User-Owns-Data Embedding</vt:lpstr>
      <vt:lpstr>WebPageGenerator Class</vt:lpstr>
      <vt:lpstr>GenerateReportPageUserOwnsData</vt:lpstr>
      <vt:lpstr>Simple HTML Page Source for Power BI Embedding</vt:lpstr>
      <vt:lpstr>Generating Embed Tokens</vt:lpstr>
      <vt:lpstr>GenerateReportPageAppOwnsData</vt:lpstr>
      <vt:lpstr>Fabric Embedding Roadmap</vt:lpstr>
      <vt:lpstr>Call to Action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79</cp:revision>
  <cp:lastPrinted>2024-03-24T05:46:41Z</cp:lastPrinted>
  <dcterms:created xsi:type="dcterms:W3CDTF">2018-09-21T01:16:59Z</dcterms:created>
  <dcterms:modified xsi:type="dcterms:W3CDTF">2024-03-25T14:41:46Z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